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1" r:id="rId3"/>
    <p:sldId id="272" r:id="rId4"/>
    <p:sldId id="274" r:id="rId5"/>
    <p:sldId id="276" r:id="rId6"/>
    <p:sldId id="277" r:id="rId7"/>
    <p:sldId id="304" r:id="rId8"/>
    <p:sldId id="285" r:id="rId9"/>
    <p:sldId id="298" r:id="rId10"/>
    <p:sldId id="299" r:id="rId11"/>
    <p:sldId id="300" r:id="rId12"/>
    <p:sldId id="301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73" r:id="rId22"/>
    <p:sldId id="289" r:id="rId23"/>
    <p:sldId id="290" r:id="rId24"/>
    <p:sldId id="302" r:id="rId25"/>
    <p:sldId id="303" r:id="rId26"/>
    <p:sldId id="281" r:id="rId27"/>
    <p:sldId id="295" r:id="rId28"/>
    <p:sldId id="282" r:id="rId29"/>
    <p:sldId id="287" r:id="rId30"/>
    <p:sldId id="288" r:id="rId31"/>
    <p:sldId id="283" r:id="rId32"/>
    <p:sldId id="296" r:id="rId33"/>
    <p:sldId id="297" r:id="rId34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292" autoAdjust="0"/>
  </p:normalViewPr>
  <p:slideViewPr>
    <p:cSldViewPr snapToGrid="0" snapToObjects="1">
      <p:cViewPr varScale="1">
        <p:scale>
          <a:sx n="88" d="100"/>
          <a:sy n="88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01A1D1-C1A1-4171-9151-B16191E1912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E1C1A1-7111-4101-A181-01A131C101F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2104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Convergence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Properties of Optimization Algorithms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91000"/>
            <a:ext cx="6400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Group </a:t>
            </a:r>
            <a:r>
              <a:rPr lang="en-US" sz="3200" dirty="0" smtClean="0"/>
              <a:t>2</a:t>
            </a:r>
          </a:p>
          <a:p>
            <a:endParaRPr lang="en-US" sz="1600" dirty="0" smtClean="0"/>
          </a:p>
          <a:p>
            <a:r>
              <a:rPr lang="en-US" dirty="0" smtClean="0"/>
              <a:t>Zachary Estrada</a:t>
            </a:r>
          </a:p>
          <a:p>
            <a:r>
              <a:rPr lang="en-US" dirty="0" smtClean="0"/>
              <a:t>Chandini Jain</a:t>
            </a:r>
          </a:p>
          <a:p>
            <a:r>
              <a:rPr lang="en-US" dirty="0" smtClean="0"/>
              <a:t>Jonathan Lai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9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1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008000"/>
            </a:solidFill>
            <a:round/>
          </a:ln>
        </p:spPr>
      </p:sp>
      <p:sp>
        <p:nvSpPr>
          <p:cNvPr id="52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8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0133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54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55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56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8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800000"/>
            </a:solidFill>
            <a:round/>
          </a:ln>
        </p:spPr>
      </p:sp>
      <p:sp>
        <p:nvSpPr>
          <p:cNvPr id="59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008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1612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3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</a:t>
            </a:r>
            <a:endParaRPr/>
          </a:p>
        </p:txBody>
      </p:sp>
      <p:sp>
        <p:nvSpPr>
          <p:cNvPr id="14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1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524240"/>
            <a:ext cx="6400800" cy="4800600"/>
          </a:xfrm>
          <a:prstGeom prst="rect">
            <a:avLst/>
          </a:prstGeom>
        </p:spPr>
      </p:pic>
      <p:sp>
        <p:nvSpPr>
          <p:cNvPr id="16" name="CustomShape 4"/>
          <p:cNvSpPr/>
          <p:nvPr/>
        </p:nvSpPr>
        <p:spPr>
          <a:xfrm>
            <a:off x="0" y="6550560"/>
            <a:ext cx="9144000" cy="307080"/>
          </a:xfrm>
          <a:prstGeom prst="rect">
            <a:avLst/>
          </a:prstGeom>
        </p:spPr>
        <p:txBody>
          <a:bodyPr lIns="90000" tIns="46800" rIns="90000" bIns="46800"/>
          <a:lstStyle/>
          <a:p>
            <a:pPr>
              <a:buFont typeface="Calibri"/>
              <a:buAutoNum type="arabicPeriod"/>
            </a:pPr>
            <a:r>
              <a:rPr lang="en-US" sz="1400"/>
              <a:t>http://en.wikipedia.org/wiki/File:Aco_branches.svg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367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8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- Implementation</a:t>
            </a:r>
            <a:endParaRPr/>
          </a:p>
        </p:txBody>
      </p:sp>
      <p:sp>
        <p:nvSpPr>
          <p:cNvPr id="1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071000" y="1733400"/>
            <a:ext cx="7086600" cy="4674960"/>
          </a:xfrm>
          <a:prstGeom prst="rect">
            <a:avLst/>
          </a:prstGeom>
        </p:spPr>
      </p:pic>
      <p:sp>
        <p:nvSpPr>
          <p:cNvPr id="21" name="CustomShape 4"/>
          <p:cNvSpPr/>
          <p:nvPr/>
        </p:nvSpPr>
        <p:spPr>
          <a:xfrm>
            <a:off x="903600" y="1396800"/>
            <a:ext cx="7326000" cy="5052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2" name="CustomShape 5"/>
          <p:cNvSpPr/>
          <p:nvPr/>
        </p:nvSpPr>
        <p:spPr>
          <a:xfrm>
            <a:off x="2329920" y="263556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Pheromone Matrix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Each Ant Constructs a Solution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 Matrix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55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24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– Implementation (cont.)</a:t>
            </a:r>
            <a:endParaRPr/>
          </a:p>
        </p:txBody>
      </p:sp>
      <p:sp>
        <p:nvSpPr>
          <p:cNvPr id="2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27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109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29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– Implementation (cont.)</a:t>
            </a:r>
            <a:endParaRPr/>
          </a:p>
        </p:txBody>
      </p:sp>
      <p:sp>
        <p:nvSpPr>
          <p:cNvPr id="3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1771560" y="4271400"/>
            <a:ext cx="4400640" cy="19944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33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energy:</a:t>
            </a:r>
            <a:endParaRPr/>
          </a:p>
        </p:txBody>
      </p:sp>
      <p:sp>
        <p:nvSpPr>
          <p:cNvPr id="34" name="CustomShape 5"/>
          <p:cNvSpPr/>
          <p:nvPr/>
        </p:nvSpPr>
        <p:spPr>
          <a:xfrm>
            <a:off x="914400" y="3601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Accept moves during walk with probability: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446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6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 - Discussion</a:t>
            </a:r>
            <a:endParaRPr/>
          </a:p>
        </p:txBody>
      </p:sp>
      <p:sp>
        <p:nvSpPr>
          <p:cNvPr id="37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320120" y="1371600"/>
            <a:ext cx="67057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5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0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 - Discussion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299600" y="1420200"/>
            <a:ext cx="67024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4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 - Discussion</a:t>
            </a:r>
            <a:endParaRPr/>
          </a:p>
        </p:txBody>
      </p:sp>
      <p:sp>
        <p:nvSpPr>
          <p:cNvPr id="4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6" name="Picture 4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520" y="1432800"/>
            <a:ext cx="67024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2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8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Ant Colony  - Discussion</a:t>
            </a:r>
            <a:endParaRPr/>
          </a:p>
        </p:txBody>
      </p:sp>
      <p:sp>
        <p:nvSpPr>
          <p:cNvPr id="4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213920" y="1384200"/>
            <a:ext cx="67024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>
            <a:stCxn id="3" idx="3"/>
            <a:endCxn id="3" idx="2"/>
          </p:cNvCxnSpPr>
          <p:nvPr/>
        </p:nvCxnSpPr>
        <p:spPr>
          <a:xfrm flipH="1">
            <a:off x="67954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29195" y="1744087"/>
            <a:ext cx="2737878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29195" y="1744087"/>
            <a:ext cx="2737877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3"/>
          </p:cNvCxnSpPr>
          <p:nvPr/>
        </p:nvCxnSpPr>
        <p:spPr>
          <a:xfrm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" idx="2"/>
          </p:cNvCxnSpPr>
          <p:nvPr/>
        </p:nvCxnSpPr>
        <p:spPr>
          <a:xfrm flipH="1">
            <a:off x="6795472" y="1744087"/>
            <a:ext cx="1371601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1"/>
            <a:endCxn id="3" idx="2"/>
          </p:cNvCxnSpPr>
          <p:nvPr/>
        </p:nvCxnSpPr>
        <p:spPr>
          <a:xfrm>
            <a:off x="54238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" idx="0"/>
          </p:cNvCxnSpPr>
          <p:nvPr/>
        </p:nvCxnSpPr>
        <p:spPr>
          <a:xfrm>
            <a:off x="6795472" y="1744087"/>
            <a:ext cx="1371600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" idx="3"/>
          </p:cNvCxnSpPr>
          <p:nvPr/>
        </p:nvCxnSpPr>
        <p:spPr>
          <a:xfrm flipV="1"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0"/>
          </p:cNvCxnSpPr>
          <p:nvPr/>
        </p:nvCxnSpPr>
        <p:spPr>
          <a:xfrm flipV="1">
            <a:off x="5423872" y="1744087"/>
            <a:ext cx="1371600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" idx="1"/>
          </p:cNvCxnSpPr>
          <p:nvPr/>
        </p:nvCxnSpPr>
        <p:spPr>
          <a:xfrm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23872" y="3119116"/>
            <a:ext cx="27432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93699" y="1744087"/>
            <a:ext cx="0" cy="274320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Introduction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0" y="660408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Marcus </a:t>
            </a:r>
            <a:r>
              <a:rPr lang="en-US" sz="1050" dirty="0" err="1" smtClean="0">
                <a:latin typeface="Calibri" pitchFamily="-60" charset="0"/>
              </a:rPr>
              <a:t>Peinado</a:t>
            </a:r>
            <a:r>
              <a:rPr lang="en-US" sz="1050" dirty="0" smtClean="0">
                <a:latin typeface="Calibri" pitchFamily="-60" charset="0"/>
              </a:rPr>
              <a:t> and Thomas </a:t>
            </a:r>
            <a:r>
              <a:rPr lang="en-US" sz="1050" dirty="0" err="1" smtClean="0">
                <a:latin typeface="Calibri" pitchFamily="-60" charset="0"/>
              </a:rPr>
              <a:t>Lengauer</a:t>
            </a:r>
            <a:r>
              <a:rPr lang="en-US" sz="1050" dirty="0" smtClean="0">
                <a:latin typeface="Calibri" pitchFamily="-60" charset="0"/>
              </a:rPr>
              <a:t>. `go with the winners' generators with applications to molecular modeling. RANDOM, pages 135{149, 1997.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93401" y="1744087"/>
            <a:ext cx="2486576" cy="2393275"/>
            <a:chOff x="593401" y="1744087"/>
            <a:chExt cx="2486576" cy="2393275"/>
          </a:xfrm>
        </p:grpSpPr>
        <p:sp>
          <p:nvSpPr>
            <p:cNvPr id="81" name="TextBox 80"/>
            <p:cNvSpPr txBox="1"/>
            <p:nvPr/>
          </p:nvSpPr>
          <p:spPr>
            <a:xfrm>
              <a:off x="2819400" y="2178725"/>
              <a:ext cx="260577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24000" y="1744087"/>
              <a:ext cx="25156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B</a:t>
              </a:r>
              <a:endParaRPr lang="en-US" sz="12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3401" y="2362200"/>
              <a:ext cx="24479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C</a:t>
              </a:r>
              <a:endParaRPr 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3877687"/>
              <a:ext cx="26734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D</a:t>
              </a:r>
              <a:endParaRPr lang="en-US" sz="12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00200" y="2254925"/>
              <a:ext cx="22901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F</a:t>
              </a:r>
              <a:endParaRPr 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19400"/>
              <a:ext cx="235782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E</a:t>
              </a:r>
              <a:endParaRPr lang="en-US" sz="1200" b="1" dirty="0"/>
            </a:p>
          </p:txBody>
        </p:sp>
        <p:cxnSp>
          <p:nvCxnSpPr>
            <p:cNvPr id="88" name="Straight Arrow Connector 87"/>
            <p:cNvCxnSpPr>
              <a:stCxn id="86" idx="7"/>
              <a:endCxn id="81" idx="3"/>
            </p:cNvCxnSpPr>
            <p:nvPr/>
          </p:nvCxnSpPr>
          <p:spPr>
            <a:xfrm flipV="1">
              <a:off x="2182453" y="2400372"/>
              <a:ext cx="675108" cy="4570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1" idx="1"/>
              <a:endCxn id="82" idx="6"/>
            </p:cNvCxnSpPr>
            <p:nvPr/>
          </p:nvCxnSpPr>
          <p:spPr>
            <a:xfrm flipH="1" flipV="1">
              <a:off x="1775560" y="1873925"/>
              <a:ext cx="1082001" cy="34282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2" idx="2"/>
              <a:endCxn id="83" idx="7"/>
            </p:cNvCxnSpPr>
            <p:nvPr/>
          </p:nvCxnSpPr>
          <p:spPr>
            <a:xfrm flipH="1">
              <a:off x="802350" y="1873925"/>
              <a:ext cx="721650" cy="52630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4"/>
              <a:endCxn id="84" idx="1"/>
            </p:cNvCxnSpPr>
            <p:nvPr/>
          </p:nvCxnSpPr>
          <p:spPr>
            <a:xfrm>
              <a:off x="715801" y="2621875"/>
              <a:ext cx="618750" cy="129384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0"/>
              <a:endCxn id="85" idx="3"/>
            </p:cNvCxnSpPr>
            <p:nvPr/>
          </p:nvCxnSpPr>
          <p:spPr>
            <a:xfrm flipV="1">
              <a:off x="1429070" y="2476572"/>
              <a:ext cx="204669" cy="140111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5"/>
              <a:endCxn id="86" idx="1"/>
            </p:cNvCxnSpPr>
            <p:nvPr/>
          </p:nvCxnSpPr>
          <p:spPr>
            <a:xfrm>
              <a:off x="1795680" y="2476572"/>
              <a:ext cx="220049" cy="3808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81" idx="2"/>
            </p:cNvCxnSpPr>
            <p:nvPr/>
          </p:nvCxnSpPr>
          <p:spPr>
            <a:xfrm flipV="1">
              <a:off x="1829219" y="2308563"/>
              <a:ext cx="990181" cy="76200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5" idx="0"/>
              <a:endCxn id="82" idx="4"/>
            </p:cNvCxnSpPr>
            <p:nvPr/>
          </p:nvCxnSpPr>
          <p:spPr>
            <a:xfrm flipH="1" flipV="1">
              <a:off x="1649780" y="2003762"/>
              <a:ext cx="64930" cy="251163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3" idx="6"/>
              <a:endCxn id="85" idx="2"/>
            </p:cNvCxnSpPr>
            <p:nvPr/>
          </p:nvCxnSpPr>
          <p:spPr>
            <a:xfrm flipV="1">
              <a:off x="838200" y="2384763"/>
              <a:ext cx="762000" cy="107275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4" idx="7"/>
              <a:endCxn id="86" idx="3"/>
            </p:cNvCxnSpPr>
            <p:nvPr/>
          </p:nvCxnSpPr>
          <p:spPr>
            <a:xfrm flipV="1">
              <a:off x="1523589" y="3041047"/>
              <a:ext cx="492140" cy="874668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3260793" y="2971800"/>
            <a:ext cx="14478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57200" y="4645703"/>
            <a:ext cx="262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Travelling Salesman Problem</a:t>
            </a:r>
            <a:endParaRPr lang="en-US" sz="1600" b="1" dirty="0"/>
          </a:p>
        </p:txBody>
      </p:sp>
      <p:sp>
        <p:nvSpPr>
          <p:cNvPr id="124" name="Rectangle 123"/>
          <p:cNvSpPr/>
          <p:nvPr/>
        </p:nvSpPr>
        <p:spPr>
          <a:xfrm>
            <a:off x="5423872" y="4645703"/>
            <a:ext cx="2149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Surface Reconstruction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423872" y="1744087"/>
            <a:ext cx="2743200" cy="27432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3" idx="2"/>
          </p:cNvCxnSpPr>
          <p:nvPr/>
        </p:nvCxnSpPr>
        <p:spPr>
          <a:xfrm>
            <a:off x="5429195" y="1744087"/>
            <a:ext cx="1366277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" idx="0"/>
            <a:endCxn id="3" idx="3"/>
          </p:cNvCxnSpPr>
          <p:nvPr/>
        </p:nvCxnSpPr>
        <p:spPr>
          <a:xfrm>
            <a:off x="6795472" y="17440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" idx="0"/>
            <a:endCxn id="3" idx="1"/>
          </p:cNvCxnSpPr>
          <p:nvPr/>
        </p:nvCxnSpPr>
        <p:spPr>
          <a:xfrm flipH="1">
            <a:off x="5423872" y="1744087"/>
            <a:ext cx="13716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1850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30852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99854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361850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99854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30852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61850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99854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30852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Algorithms: Survival of the Fittest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8796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4544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0292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Left Brace 21"/>
          <p:cNvSpPr/>
          <p:nvPr/>
        </p:nvSpPr>
        <p:spPr>
          <a:xfrm rot="5400000">
            <a:off x="3223260" y="-1089660"/>
            <a:ext cx="228600" cy="576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90800" y="2651760"/>
            <a:ext cx="0" cy="548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905000" y="3581400"/>
            <a:ext cx="1737360" cy="2286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1878678" y="4190999"/>
            <a:ext cx="1737360" cy="228599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90800" y="4571999"/>
            <a:ext cx="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3"/>
          <p:cNvGraphicFramePr>
            <a:graphicFrameLocks/>
          </p:cNvGraphicFramePr>
          <p:nvPr/>
        </p:nvGraphicFramePr>
        <p:xfrm>
          <a:off x="99060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Content Placeholder 3"/>
          <p:cNvGraphicFramePr>
            <a:graphicFrameLocks/>
          </p:cNvGraphicFramePr>
          <p:nvPr/>
        </p:nvGraphicFramePr>
        <p:xfrm>
          <a:off x="265176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9906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265176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45720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Freeform 49"/>
          <p:cNvSpPr/>
          <p:nvPr/>
        </p:nvSpPr>
        <p:spPr>
          <a:xfrm rot="5400000">
            <a:off x="5295900" y="3314700"/>
            <a:ext cx="3429000" cy="10668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/>
          <p:cNvSpPr/>
          <p:nvPr/>
        </p:nvSpPr>
        <p:spPr>
          <a:xfrm rot="16200000">
            <a:off x="4206240" y="5097781"/>
            <a:ext cx="182880" cy="1463040"/>
          </a:xfrm>
          <a:prstGeom prst="leftBracket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447800" y="1371600"/>
            <a:ext cx="345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Generate an initial random population</a:t>
            </a:r>
            <a:endParaRPr lang="en-US" sz="1600" b="1" dirty="0"/>
          </a:p>
        </p:txBody>
      </p:sp>
      <p:sp>
        <p:nvSpPr>
          <p:cNvPr id="62" name="Rectangle 61"/>
          <p:cNvSpPr/>
          <p:nvPr/>
        </p:nvSpPr>
        <p:spPr>
          <a:xfrm>
            <a:off x="2743200" y="2521803"/>
            <a:ext cx="281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Evaluate fitness of individuals</a:t>
            </a:r>
          </a:p>
          <a:p>
            <a:r>
              <a:rPr lang="en-US" sz="1600" b="1" dirty="0" smtClean="0"/>
              <a:t>Select parents for crossover based on fitness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2743200" y="4495799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Perform crossover to produce children</a:t>
            </a:r>
            <a:endParaRPr lang="en-US" sz="1600" b="1" dirty="0"/>
          </a:p>
        </p:txBody>
      </p:sp>
      <p:sp>
        <p:nvSpPr>
          <p:cNvPr id="64" name="Rectangle 63"/>
          <p:cNvSpPr/>
          <p:nvPr/>
        </p:nvSpPr>
        <p:spPr>
          <a:xfrm>
            <a:off x="5029200" y="5640766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Mutate randomly selected children</a:t>
            </a:r>
            <a:endParaRPr lang="en-US" sz="1600" b="1" dirty="0"/>
          </a:p>
        </p:txBody>
      </p:sp>
      <p:sp>
        <p:nvSpPr>
          <p:cNvPr id="65" name="Rectangle 64"/>
          <p:cNvSpPr/>
          <p:nvPr/>
        </p:nvSpPr>
        <p:spPr>
          <a:xfrm>
            <a:off x="7620000" y="3200400"/>
            <a:ext cx="1447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Introduce children into the population and replace individuals with least fitness</a:t>
            </a:r>
            <a:endParaRPr lang="en-US" sz="1600" b="1" dirty="0"/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0" y="658883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“A genetic algorithm tutorial”, Darrell Whitley , Statistics and Computing, Volume 4, Number 2, 65-85, DOI: 10.1007/BF00175354</a:t>
            </a:r>
          </a:p>
        </p:txBody>
      </p:sp>
    </p:spTree>
    <p:extLst>
      <p:ext uri="{BB962C8B-B14F-4D97-AF65-F5344CB8AC3E}">
        <p14:creationId xmlns:p14="http://schemas.microsoft.com/office/powerpoint/2010/main" val="300918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Generation Rules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Selection - Fitness proportionate/roulette-wheel selection: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Area of the wheel assigned to each parent in proportion to fitness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Crossover - Matrix Crossover Variant: 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 a column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random and interchange column data between parents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Mutation -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2-Opt Operator Variant: </a:t>
            </a:r>
            <a:endParaRPr lang="en-US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Connect all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particles between two randomly chosen points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with a randomly chosen neighbor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7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58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5742" y="5533200"/>
            <a:ext cx="19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Hexagonal Lattice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3988"/>
          <a:stretch/>
        </p:blipFill>
        <p:spPr>
          <a:xfrm>
            <a:off x="4421825" y="1774927"/>
            <a:ext cx="3197874" cy="2230764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255468" y="3318969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5742" y="553320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Sheared Hexagonal Lattice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031"/>
          <a:stretch/>
        </p:blipFill>
        <p:spPr>
          <a:xfrm>
            <a:off x="4892183" y="1718070"/>
            <a:ext cx="3200400" cy="218284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948168" y="356428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3950" y="5533200"/>
            <a:ext cx="3655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Square Lattice – Random Positions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904875" y="354985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59"/>
          <a:stretch/>
        </p:blipFill>
        <p:spPr>
          <a:xfrm>
            <a:off x="4964350" y="1746932"/>
            <a:ext cx="3200400" cy="21885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Go With The Winners</a:t>
            </a:r>
          </a:p>
        </p:txBody>
      </p:sp>
      <p:pic>
        <p:nvPicPr>
          <p:cNvPr id="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4695" y="1841360"/>
            <a:ext cx="6653368" cy="4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Go With The Winner</a:t>
            </a:r>
            <a:endParaRPr/>
          </a:p>
        </p:txBody>
      </p:sp>
      <p:sp>
        <p:nvSpPr>
          <p:cNvPr id="6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63" name="CustomShape 4"/>
          <p:cNvSpPr/>
          <p:nvPr/>
        </p:nvSpPr>
        <p:spPr>
          <a:xfrm>
            <a:off x="731520" y="1417320"/>
            <a:ext cx="7589160" cy="4800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30000"/>
              </a:lnSpc>
            </a:pPr>
            <a:r>
              <a:rPr lang="en-US" sz="2400" b="1" u="sng" dirty="0">
                <a:latin typeface="Times New Roman"/>
                <a:cs typeface="Times New Roman"/>
              </a:rPr>
              <a:t>GWTW – </a:t>
            </a:r>
            <a:r>
              <a:rPr lang="en-US" sz="2400" b="1" u="sng" dirty="0" smtClean="0">
                <a:latin typeface="Times New Roman"/>
                <a:cs typeface="Times New Roman"/>
              </a:rPr>
              <a:t>Simulated Annealing </a:t>
            </a:r>
            <a:r>
              <a:rPr lang="en-US" sz="2400" b="1" u="sng" dirty="0">
                <a:latin typeface="Times New Roman"/>
                <a:cs typeface="Times New Roman"/>
              </a:rPr>
              <a:t>with survival of fittest</a:t>
            </a:r>
            <a:endParaRPr sz="2400" u="sng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Moves are </a:t>
            </a:r>
            <a:r>
              <a:rPr lang="en-US" sz="2400" dirty="0" smtClean="0">
                <a:latin typeface="Times New Roman"/>
                <a:cs typeface="Times New Roman"/>
              </a:rPr>
              <a:t>predetermined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Create</a:t>
            </a:r>
            <a:r>
              <a:rPr lang="en-US" sz="2400" dirty="0">
                <a:latin typeface="Times New Roman"/>
                <a:cs typeface="Times New Roman"/>
              </a:rPr>
              <a:t>/destroy </a:t>
            </a:r>
            <a:r>
              <a:rPr lang="en-US" sz="2400" dirty="0" smtClean="0">
                <a:latin typeface="Times New Roman"/>
                <a:cs typeface="Times New Roman"/>
              </a:rPr>
              <a:t>bonds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Swap </a:t>
            </a:r>
            <a:r>
              <a:rPr lang="en-US" sz="2400" dirty="0">
                <a:latin typeface="Times New Roman"/>
                <a:cs typeface="Times New Roman"/>
              </a:rPr>
              <a:t>bonds to explore phase space faster</a:t>
            </a:r>
            <a:endParaRPr sz="24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Survival of the </a:t>
            </a:r>
            <a:r>
              <a:rPr lang="en-US" sz="2400" dirty="0" smtClean="0">
                <a:latin typeface="Times New Roman"/>
                <a:cs typeface="Times New Roman"/>
              </a:rPr>
              <a:t>fittest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Select </a:t>
            </a:r>
            <a:r>
              <a:rPr lang="en-US" sz="2400" dirty="0">
                <a:latin typeface="Times New Roman"/>
                <a:cs typeface="Times New Roman"/>
              </a:rPr>
              <a:t>single winner of </a:t>
            </a:r>
            <a:r>
              <a:rPr lang="en-US" sz="2400" dirty="0" smtClean="0">
                <a:latin typeface="Times New Roman"/>
                <a:cs typeface="Times New Roman"/>
              </a:rPr>
              <a:t>system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Kill </a:t>
            </a:r>
            <a:r>
              <a:rPr lang="en-US" sz="2400" dirty="0">
                <a:latin typeface="Times New Roman"/>
                <a:cs typeface="Times New Roman"/>
              </a:rPr>
              <a:t>off lower half of </a:t>
            </a:r>
            <a:r>
              <a:rPr lang="en-US" sz="2400" dirty="0" smtClean="0">
                <a:latin typeface="Times New Roman"/>
                <a:cs typeface="Times New Roman"/>
              </a:rPr>
              <a:t>population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Repopulate </a:t>
            </a:r>
            <a:r>
              <a:rPr lang="en-US" sz="2400" dirty="0">
                <a:latin typeface="Times New Roman"/>
                <a:cs typeface="Times New Roman"/>
              </a:rPr>
              <a:t>single winner clone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Honeycomb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87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703.6449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797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1422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honeycomb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27526" r="24447" b="27182"/>
          <a:stretch/>
        </p:blipFill>
        <p:spPr>
          <a:xfrm>
            <a:off x="3319702" y="1644446"/>
            <a:ext cx="1954674" cy="2238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7014" y="3860466"/>
            <a:ext cx="1421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All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769" y="1256876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74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quare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775" r="19589" b="26681"/>
          <a:stretch/>
        </p:blipFill>
        <p:spPr>
          <a:xfrm>
            <a:off x="5345550" y="1605785"/>
            <a:ext cx="2377440" cy="23270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463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1518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1093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1713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square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26525" r="19913" b="26681"/>
          <a:stretch/>
        </p:blipFill>
        <p:spPr>
          <a:xfrm>
            <a:off x="1198546" y="1605784"/>
            <a:ext cx="2377440" cy="2364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481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547" y="3940868"/>
            <a:ext cx="162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Other Algorithms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3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94968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00546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2110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18" name="Picture 17" descr="outputXXX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28027" r="25743" b="27182"/>
          <a:stretch/>
        </p:blipFill>
        <p:spPr>
          <a:xfrm>
            <a:off x="1353014" y="1759013"/>
            <a:ext cx="1774419" cy="2103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74" y="1759013"/>
            <a:ext cx="1737684" cy="2103120"/>
          </a:xfrm>
          <a:prstGeom prst="rect">
            <a:avLst/>
          </a:prstGeom>
        </p:spPr>
      </p:pic>
      <p:pic>
        <p:nvPicPr>
          <p:cNvPr id="20" name="Picture 19" descr="HCP_Sheared2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7565" r="25081" b="27827"/>
          <a:stretch/>
        </p:blipFill>
        <p:spPr>
          <a:xfrm>
            <a:off x="5952737" y="1759013"/>
            <a:ext cx="1825469" cy="210312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Sheared Hexagonal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5177"/>
              </p:ext>
            </p:extLst>
          </p:nvPr>
        </p:nvGraphicFramePr>
        <p:xfrm>
          <a:off x="440036" y="4623285"/>
          <a:ext cx="8267108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777"/>
                <a:gridCol w="2066777"/>
                <a:gridCol w="2066777"/>
                <a:gridCol w="2066777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606.89764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243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Hierarchy of Optimization Methods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5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91" y="1434174"/>
            <a:ext cx="7987680" cy="3811391"/>
          </a:xfrm>
          <a:prstGeom prst="rect">
            <a:avLst/>
          </a:prstGeom>
        </p:spPr>
      </p:pic>
      <p:sp>
        <p:nvSpPr>
          <p:cNvPr id="52" name="CustomShape 5"/>
          <p:cNvSpPr/>
          <p:nvPr/>
        </p:nvSpPr>
        <p:spPr>
          <a:xfrm>
            <a:off x="3624313" y="313154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3" name="CustomShape 5"/>
          <p:cNvSpPr/>
          <p:nvPr/>
        </p:nvSpPr>
        <p:spPr>
          <a:xfrm>
            <a:off x="5310678" y="3704594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4" name="CustomShape 5"/>
          <p:cNvSpPr/>
          <p:nvPr/>
        </p:nvSpPr>
        <p:spPr>
          <a:xfrm>
            <a:off x="6931066" y="316453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5" name="CustomShape 5"/>
          <p:cNvSpPr/>
          <p:nvPr/>
        </p:nvSpPr>
        <p:spPr>
          <a:xfrm>
            <a:off x="7853254" y="4077100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1395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42860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672.762708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2708.94068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612.181165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2571.18136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821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715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187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1435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5101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4200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Lattice-Random Positions: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pic>
        <p:nvPicPr>
          <p:cNvPr id="18" name="Picture 17" descr="random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7026" r="20885" b="26932"/>
          <a:stretch/>
        </p:blipFill>
        <p:spPr>
          <a:xfrm>
            <a:off x="2451260" y="1759013"/>
            <a:ext cx="2057400" cy="2079683"/>
          </a:xfrm>
          <a:prstGeom prst="rect">
            <a:avLst/>
          </a:prstGeom>
        </p:spPr>
      </p:pic>
      <p:pic>
        <p:nvPicPr>
          <p:cNvPr id="19" name="Picture 18" descr="squareRandom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26070" r="20891" b="26848"/>
          <a:stretch/>
        </p:blipFill>
        <p:spPr>
          <a:xfrm>
            <a:off x="267165" y="1761745"/>
            <a:ext cx="2057400" cy="2074219"/>
          </a:xfrm>
          <a:prstGeom prst="rect">
            <a:avLst/>
          </a:prstGeom>
        </p:spPr>
      </p:pic>
      <p:pic>
        <p:nvPicPr>
          <p:cNvPr id="20" name="Picture 19" descr="SquareRandom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5921" r="19028" b="26784"/>
          <a:stretch/>
        </p:blipFill>
        <p:spPr>
          <a:xfrm>
            <a:off x="6757607" y="1753726"/>
            <a:ext cx="2057400" cy="209025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165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14091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55101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65472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5" y="1797402"/>
            <a:ext cx="1995558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Comparison </a:t>
            </a:r>
            <a:r>
              <a:rPr lang="en-US" sz="3200" dirty="0" smtClean="0">
                <a:solidFill>
                  <a:srgbClr val="1F497D"/>
                </a:solidFill>
              </a:rPr>
              <a:t>Between Solutions</a:t>
            </a:r>
            <a:endParaRPr dirty="0"/>
          </a:p>
        </p:txBody>
      </p:sp>
      <p:sp>
        <p:nvSpPr>
          <p:cNvPr id="6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67" name="Pictur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560" y="1600200"/>
            <a:ext cx="4014021" cy="4045798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4685919" y="1600200"/>
            <a:ext cx="4325061" cy="4697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400" dirty="0" smtClean="0">
                <a:latin typeface="Times New Roman"/>
                <a:cs typeface="Times New Roman"/>
              </a:rPr>
              <a:t>Square Lattice - Random Positions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ACO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GA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Connections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634 similar  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270 unique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138 : 132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Left v/s Right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40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Conclusion</a:t>
            </a:r>
            <a:endParaRPr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72" name="CustomShape 4"/>
          <p:cNvSpPr/>
          <p:nvPr/>
        </p:nvSpPr>
        <p:spPr>
          <a:xfrm>
            <a:off x="457200" y="1600200"/>
            <a:ext cx="7679880" cy="3161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ACO ~ GA &gt;&gt; GWTW &gt; </a:t>
            </a:r>
            <a:r>
              <a:rPr lang="en-US" sz="2800" dirty="0" smtClean="0">
                <a:latin typeface="Times New Roman"/>
                <a:cs typeface="Times New Roman"/>
              </a:rPr>
              <a:t>SA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Choice of move is essential for efficient </a:t>
            </a:r>
            <a:r>
              <a:rPr lang="en-US" sz="2800" dirty="0" smtClean="0">
                <a:latin typeface="Times New Roman"/>
                <a:cs typeface="Times New Roman"/>
              </a:rPr>
              <a:t>computation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Must highly tune code to run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4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Hamiltonian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338306"/>
            <a:ext cx="8229240" cy="2028954"/>
          </a:xfrm>
        </p:spPr>
        <p:txBody>
          <a:bodyPr/>
          <a:lstStyle/>
          <a:p>
            <a:pPr marL="115888"/>
            <a:r>
              <a:rPr lang="en-US" dirty="0" smtClean="0">
                <a:latin typeface="Times New Roman"/>
                <a:cs typeface="Times New Roman"/>
              </a:rPr>
              <a:t>Where,</a:t>
            </a:r>
          </a:p>
          <a:p>
            <a:pPr marL="115888"/>
            <a:r>
              <a:rPr lang="en-US" i="1" dirty="0" err="1" smtClean="0">
                <a:latin typeface="Times New Roman"/>
                <a:cs typeface="Times New Roman"/>
              </a:rPr>
              <a:t>r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position of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V</a:t>
            </a:r>
            <a:r>
              <a:rPr lang="en-US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the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is connected to</a:t>
            </a:r>
          </a:p>
          <a:p>
            <a:pPr marL="115888"/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is the actual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 be connected to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 = 1, </a:t>
            </a:r>
            <a:r>
              <a:rPr lang="en-US" dirty="0" smtClean="0">
                <a:latin typeface="Times New Roman"/>
                <a:cs typeface="Times New Roman"/>
              </a:rPr>
              <a:t>bond constant</a:t>
            </a:r>
            <a:endParaRPr lang="en-US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k</a:t>
            </a:r>
            <a:r>
              <a:rPr lang="en-US" baseline="-25000" dirty="0" err="1" smtClean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 = 1024, vertex 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81299"/>
              </p:ext>
            </p:extLst>
          </p:nvPr>
        </p:nvGraphicFramePr>
        <p:xfrm>
          <a:off x="506682" y="1587644"/>
          <a:ext cx="8229240" cy="139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2844800" imgH="482600" progId="Equation.3">
                  <p:embed/>
                </p:oleObj>
              </mc:Choice>
              <mc:Fallback>
                <p:oleObj name="Equation" r:id="rId3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682" y="1587644"/>
                        <a:ext cx="8229240" cy="139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317297" y="1455683"/>
            <a:ext cx="2606092" cy="159598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  <a:endCxn id="9" idx="3"/>
          </p:cNvCxnSpPr>
          <p:nvPr/>
        </p:nvCxnSpPr>
        <p:spPr>
          <a:xfrm flipH="1">
            <a:off x="7088640" y="3051668"/>
            <a:ext cx="531703" cy="732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4391" y="3461143"/>
            <a:ext cx="348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Penalizes  vertices with connections unequal to required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Test Systems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honeycombLattice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5703" r="7897" b="4749"/>
          <a:stretch/>
        </p:blipFill>
        <p:spPr>
          <a:xfrm>
            <a:off x="337052" y="1457056"/>
            <a:ext cx="3017520" cy="2377440"/>
          </a:xfrm>
          <a:prstGeom prst="rect">
            <a:avLst/>
          </a:prstGeom>
        </p:spPr>
      </p:pic>
      <p:pic>
        <p:nvPicPr>
          <p:cNvPr id="5" name="Picture 4" descr="randomLattice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035" r="7075" b="6007"/>
          <a:stretch/>
        </p:blipFill>
        <p:spPr>
          <a:xfrm>
            <a:off x="4434003" y="4192040"/>
            <a:ext cx="301752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6557" y="2300474"/>
            <a:ext cx="13934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392873" y="4872587"/>
            <a:ext cx="1683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 –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Random Positions</a:t>
            </a:r>
            <a:endParaRPr lang="en-US" sz="1600" dirty="0"/>
          </a:p>
        </p:txBody>
      </p:sp>
      <p:pic>
        <p:nvPicPr>
          <p:cNvPr id="7" name="Picture 6" descr="squareLattice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7653" r="7215" b="5572"/>
          <a:stretch/>
        </p:blipFill>
        <p:spPr>
          <a:xfrm>
            <a:off x="337052" y="4192040"/>
            <a:ext cx="3017520" cy="2377440"/>
          </a:xfrm>
          <a:prstGeom prst="rect">
            <a:avLst/>
          </a:prstGeom>
        </p:spPr>
      </p:pic>
      <p:pic>
        <p:nvPicPr>
          <p:cNvPr id="9" name="Picture 8" descr="sheared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6581" r="8082" b="5978"/>
          <a:stretch/>
        </p:blipFill>
        <p:spPr>
          <a:xfrm>
            <a:off x="4434003" y="1457056"/>
            <a:ext cx="3017520" cy="2377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26557" y="4872587"/>
            <a:ext cx="10179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2873" y="2300474"/>
            <a:ext cx="1393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Sheared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4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9" name="TextShape 2"/>
          <p:cNvSpPr txBox="1"/>
          <p:nvPr/>
        </p:nvSpPr>
        <p:spPr>
          <a:xfrm>
            <a:off x="457200" y="274680"/>
            <a:ext cx="8228880" cy="12351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1F497D"/>
                </a:solidFill>
                <a:latin typeface="Arial"/>
                <a:ea typeface="DejaVu Sans"/>
              </a:rPr>
              <a:t>Code Implementation</a:t>
            </a:r>
            <a:endParaRPr/>
          </a:p>
        </p:txBody>
      </p:sp>
      <p:sp>
        <p:nvSpPr>
          <p:cNvPr id="1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imes New Roman"/>
                <a:ea typeface="DejaVu Sans"/>
              </a:rPr>
              <a:t>Java – </a:t>
            </a:r>
            <a:r>
              <a:rPr lang="en-US" sz="3200" b="1" i="1">
                <a:solidFill>
                  <a:srgbClr val="000000"/>
                </a:solidFill>
                <a:latin typeface="Times New Roman"/>
                <a:ea typeface="DejaVu Sans"/>
              </a:rPr>
              <a:t>Heavylifting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Cross-Platform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Abstraction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TDD - JUnit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Python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Tcl (VMD)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Awk – Input File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270320" y="2514600"/>
            <a:ext cx="4645080" cy="17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Simulated Annealing: Controlled Cooling</a:t>
            </a:r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temp\CodeCogsEq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52775"/>
            <a:ext cx="21145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0" y="652019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>
                <a:latin typeface="Calibri" pitchFamily="-60" charset="0"/>
              </a:rPr>
              <a:t>"Optimization by Simulated Annealing"    S. Kirkpatrick, C. D. </a:t>
            </a:r>
            <a:r>
              <a:rPr lang="en-US" sz="1050" dirty="0" err="1">
                <a:latin typeface="Calibri" pitchFamily="-60" charset="0"/>
              </a:rPr>
              <a:t>Gelatt</a:t>
            </a:r>
            <a:r>
              <a:rPr lang="en-US" sz="1050" dirty="0">
                <a:latin typeface="Calibri" pitchFamily="-60" charset="0"/>
              </a:rPr>
              <a:t>, Jr., and M. P. </a:t>
            </a:r>
            <a:r>
              <a:rPr lang="en-US" sz="1050" dirty="0" err="1">
                <a:latin typeface="Calibri" pitchFamily="-60" charset="0"/>
              </a:rPr>
              <a:t>Vecchi</a:t>
            </a:r>
            <a:r>
              <a:rPr lang="en-US" sz="1050" dirty="0">
                <a:latin typeface="Calibri" pitchFamily="-60" charset="0"/>
              </a:rPr>
              <a:t>, Science 13 May 1983: 220 (4598), 671-680.</a:t>
            </a:r>
          </a:p>
        </p:txBody>
      </p:sp>
      <p:pic>
        <p:nvPicPr>
          <p:cNvPr id="43" name="Picture 8" descr="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371600"/>
            <a:ext cx="4102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37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39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 cap="rnd">
            <a:solidFill>
              <a:srgbClr val="000000"/>
            </a:solidFill>
            <a:custDash>
              <a:ds d="0" sp="0"/>
              <a:ds d="0" sp="0"/>
            </a:custDash>
            <a:round/>
          </a:ln>
        </p:spPr>
      </p:sp>
    </p:spTree>
    <p:extLst>
      <p:ext uri="{BB962C8B-B14F-4D97-AF65-F5344CB8AC3E}">
        <p14:creationId xmlns:p14="http://schemas.microsoft.com/office/powerpoint/2010/main" val="191684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3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45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9397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887</Words>
  <Application>Microsoft Macintosh PowerPoint</Application>
  <PresentationFormat>On-screen Show (4:3)</PresentationFormat>
  <Paragraphs>285</Paragraphs>
  <Slides>32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Office Theme</vt:lpstr>
      <vt:lpstr>Microsoft Equation</vt:lpstr>
      <vt:lpstr>Travelling Salesman Problem:  Convergence Properties of Optimization Algorithms</vt:lpstr>
      <vt:lpstr>Introduction</vt:lpstr>
      <vt:lpstr>Hierarchy of Optimization Methods</vt:lpstr>
      <vt:lpstr>Hamiltonian Description</vt:lpstr>
      <vt:lpstr>Test Systems</vt:lpstr>
      <vt:lpstr>PowerPoint Presentation</vt:lpstr>
      <vt:lpstr>Simulated Annealing: Controlled Cooling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Algorithms: Survival of the Fittest</vt:lpstr>
      <vt:lpstr>Genetic Algorithm: Generation Rules</vt:lpstr>
      <vt:lpstr>Genetic Algorithm: Energy v/s Iterations</vt:lpstr>
      <vt:lpstr>Genetic Algorithm: Energy v/s Iterations</vt:lpstr>
      <vt:lpstr>Genetic Algorithm: Energy v/s Iterations</vt:lpstr>
      <vt:lpstr>Go With The Winners</vt:lpstr>
      <vt:lpstr>PowerPoint Presentation</vt:lpstr>
      <vt:lpstr>Honeycomb Lattice: Comparison</vt:lpstr>
      <vt:lpstr>Square Lattice: Comparison</vt:lpstr>
      <vt:lpstr>Sheared Hexagonal Lattice: Comparison</vt:lpstr>
      <vt:lpstr>Square Lattice-Random Positions: Comparison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Problem: Convergence Properties of Optimization Algorithms</dc:title>
  <cp:lastModifiedBy>Chandini Jain</cp:lastModifiedBy>
  <cp:revision>31</cp:revision>
  <dcterms:modified xsi:type="dcterms:W3CDTF">2012-05-11T11:52:44Z</dcterms:modified>
</cp:coreProperties>
</file>